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358" r:id="rId10"/>
    <p:sldId id="265"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55" autoAdjust="0"/>
    <p:restoredTop sz="94834" autoAdjust="0"/>
  </p:normalViewPr>
  <p:slideViewPr>
    <p:cSldViewPr>
      <p:cViewPr>
        <p:scale>
          <a:sx n="100" d="100"/>
          <a:sy n="100" d="100"/>
        </p:scale>
        <p:origin x="762"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7/16/2025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7/16/2025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7/16/2025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7/16/2025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7/16/2025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7/16/2025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July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5" name="Picture 4">
            <a:extLst>
              <a:ext uri="{FF2B5EF4-FFF2-40B4-BE49-F238E27FC236}">
                <a16:creationId xmlns:a16="http://schemas.microsoft.com/office/drawing/2014/main" id="{4B5141E3-DC18-D5D9-7860-FE2B03565623}"/>
              </a:ext>
            </a:extLst>
          </p:cNvPr>
          <p:cNvPicPr>
            <a:picLocks noChangeAspect="1"/>
          </p:cNvPicPr>
          <p:nvPr/>
        </p:nvPicPr>
        <p:blipFill>
          <a:blip r:embed="rId2"/>
          <a:stretch>
            <a:fillRect/>
          </a:stretch>
        </p:blipFill>
        <p:spPr>
          <a:xfrm>
            <a:off x="1276349" y="838200"/>
            <a:ext cx="6896100"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3" name="Picture 2">
            <a:extLst>
              <a:ext uri="{FF2B5EF4-FFF2-40B4-BE49-F238E27FC236}">
                <a16:creationId xmlns:a16="http://schemas.microsoft.com/office/drawing/2014/main" id="{454C30E1-BDF5-6E72-8CCE-516EE70A3D42}"/>
              </a:ext>
            </a:extLst>
          </p:cNvPr>
          <p:cNvPicPr>
            <a:picLocks noChangeAspect="1"/>
          </p:cNvPicPr>
          <p:nvPr/>
        </p:nvPicPr>
        <p:blipFill>
          <a:blip r:embed="rId2"/>
          <a:stretch>
            <a:fillRect/>
          </a:stretch>
        </p:blipFill>
        <p:spPr>
          <a:xfrm>
            <a:off x="2399252" y="711768"/>
            <a:ext cx="4345496" cy="5434463"/>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pic>
        <p:nvPicPr>
          <p:cNvPr id="5" name="Picture 4">
            <a:extLst>
              <a:ext uri="{FF2B5EF4-FFF2-40B4-BE49-F238E27FC236}">
                <a16:creationId xmlns:a16="http://schemas.microsoft.com/office/drawing/2014/main" id="{CA9F9450-1ACF-F46B-BDB7-1B93CC11EC2C}"/>
              </a:ext>
            </a:extLst>
          </p:cNvPr>
          <p:cNvPicPr>
            <a:picLocks noChangeAspect="1"/>
          </p:cNvPicPr>
          <p:nvPr/>
        </p:nvPicPr>
        <p:blipFill>
          <a:blip r:embed="rId2"/>
          <a:stretch>
            <a:fillRect/>
          </a:stretch>
        </p:blipFill>
        <p:spPr>
          <a:xfrm>
            <a:off x="1585197" y="1337445"/>
            <a:ext cx="6053853" cy="4718713"/>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4" name="Picture 3">
            <a:extLst>
              <a:ext uri="{FF2B5EF4-FFF2-40B4-BE49-F238E27FC236}">
                <a16:creationId xmlns:a16="http://schemas.microsoft.com/office/drawing/2014/main" id="{CE16355C-3053-FA8C-D00A-34C0ED93A39F}"/>
              </a:ext>
            </a:extLst>
          </p:cNvPr>
          <p:cNvPicPr>
            <a:picLocks noChangeAspect="1"/>
          </p:cNvPicPr>
          <p:nvPr/>
        </p:nvPicPr>
        <p:blipFill>
          <a:blip r:embed="rId2"/>
          <a:stretch>
            <a:fillRect/>
          </a:stretch>
        </p:blipFill>
        <p:spPr>
          <a:xfrm>
            <a:off x="756672" y="1828800"/>
            <a:ext cx="7630655" cy="3047999"/>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3" name="Picture 2">
            <a:extLst>
              <a:ext uri="{FF2B5EF4-FFF2-40B4-BE49-F238E27FC236}">
                <a16:creationId xmlns:a16="http://schemas.microsoft.com/office/drawing/2014/main" id="{58547EAB-23A6-88BE-20A2-352FB9F95B53}"/>
              </a:ext>
            </a:extLst>
          </p:cNvPr>
          <p:cNvPicPr>
            <a:picLocks noChangeAspect="1"/>
          </p:cNvPicPr>
          <p:nvPr/>
        </p:nvPicPr>
        <p:blipFill>
          <a:blip r:embed="rId2"/>
          <a:stretch>
            <a:fillRect/>
          </a:stretch>
        </p:blipFill>
        <p:spPr>
          <a:xfrm>
            <a:off x="2971800" y="228600"/>
            <a:ext cx="3200400" cy="5880057"/>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3" name="Picture 2">
            <a:extLst>
              <a:ext uri="{FF2B5EF4-FFF2-40B4-BE49-F238E27FC236}">
                <a16:creationId xmlns:a16="http://schemas.microsoft.com/office/drawing/2014/main" id="{FA7A983E-E400-9016-C28B-621E3B5294DD}"/>
              </a:ext>
            </a:extLst>
          </p:cNvPr>
          <p:cNvPicPr>
            <a:picLocks noChangeAspect="1"/>
          </p:cNvPicPr>
          <p:nvPr/>
        </p:nvPicPr>
        <p:blipFill>
          <a:blip r:embed="rId2"/>
          <a:stretch>
            <a:fillRect/>
          </a:stretch>
        </p:blipFill>
        <p:spPr>
          <a:xfrm>
            <a:off x="2368145" y="914400"/>
            <a:ext cx="4407708" cy="4746762"/>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3" name="Picture 2">
            <a:extLst>
              <a:ext uri="{FF2B5EF4-FFF2-40B4-BE49-F238E27FC236}">
                <a16:creationId xmlns:a16="http://schemas.microsoft.com/office/drawing/2014/main" id="{9DFC2698-5132-DCFB-DAD4-C972A1C0A24B}"/>
              </a:ext>
            </a:extLst>
          </p:cNvPr>
          <p:cNvPicPr>
            <a:picLocks noChangeAspect="1"/>
          </p:cNvPicPr>
          <p:nvPr/>
        </p:nvPicPr>
        <p:blipFill>
          <a:blip r:embed="rId2"/>
          <a:stretch>
            <a:fillRect/>
          </a:stretch>
        </p:blipFill>
        <p:spPr>
          <a:xfrm>
            <a:off x="1552575" y="1195791"/>
            <a:ext cx="6038850" cy="48196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3" name="Picture 2">
            <a:extLst>
              <a:ext uri="{FF2B5EF4-FFF2-40B4-BE49-F238E27FC236}">
                <a16:creationId xmlns:a16="http://schemas.microsoft.com/office/drawing/2014/main" id="{307E13AB-182C-6B36-6843-8F15A8176A0A}"/>
              </a:ext>
            </a:extLst>
          </p:cNvPr>
          <p:cNvPicPr>
            <a:picLocks noChangeAspect="1"/>
          </p:cNvPicPr>
          <p:nvPr/>
        </p:nvPicPr>
        <p:blipFill>
          <a:blip r:embed="rId2"/>
          <a:stretch>
            <a:fillRect/>
          </a:stretch>
        </p:blipFill>
        <p:spPr>
          <a:xfrm>
            <a:off x="1128710" y="1229743"/>
            <a:ext cx="6886575"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5" name="Picture 4">
            <a:extLst>
              <a:ext uri="{FF2B5EF4-FFF2-40B4-BE49-F238E27FC236}">
                <a16:creationId xmlns:a16="http://schemas.microsoft.com/office/drawing/2014/main" id="{6F6B9174-AB5A-CD10-4074-8B933E47913E}"/>
              </a:ext>
            </a:extLst>
          </p:cNvPr>
          <p:cNvPicPr>
            <a:picLocks noChangeAspect="1"/>
          </p:cNvPicPr>
          <p:nvPr/>
        </p:nvPicPr>
        <p:blipFill>
          <a:blip r:embed="rId2"/>
          <a:stretch>
            <a:fillRect/>
          </a:stretch>
        </p:blipFill>
        <p:spPr>
          <a:xfrm>
            <a:off x="2831592" y="304800"/>
            <a:ext cx="3505200" cy="5809842"/>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4508927"/>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r>
              <a:rPr lang="en-US" sz="1300" b="0" i="0" u="none" strike="noStrike" dirty="0">
                <a:effectLst/>
                <a:latin typeface="Calibri" panose="020F0502020204030204" pitchFamily="34" charset="0"/>
              </a:rPr>
              <a:t>This workforce product was funded by a grant awarded by the U.S. Department of Labor's Employment and Training Administration. The product was created by the recipient and does not necessarily reflect the official position of the U.S. Department of Labor. The U.S.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 Internal use by an organization and/or personal use by an individual for non-commercial purposes is permissible. All other uses require the prior authorization of the copyright owner.</a:t>
            </a:r>
            <a:r>
              <a:rPr lang="en-US" sz="1300" dirty="0"/>
              <a:t> </a:t>
            </a:r>
            <a:br>
              <a:rPr lang="en-US" sz="1300" dirty="0"/>
            </a:br>
            <a:br>
              <a:rPr lang="en-US" sz="1300" dirty="0"/>
            </a:br>
            <a:br>
              <a:rPr lang="en-US" sz="1300" dirty="0"/>
            </a:br>
            <a:endParaRPr lang="en-US" sz="13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3" name="Picture 2">
            <a:extLst>
              <a:ext uri="{FF2B5EF4-FFF2-40B4-BE49-F238E27FC236}">
                <a16:creationId xmlns:a16="http://schemas.microsoft.com/office/drawing/2014/main" id="{34324AB7-35BC-3961-56DC-7AC9540975FD}"/>
              </a:ext>
            </a:extLst>
          </p:cNvPr>
          <p:cNvPicPr>
            <a:picLocks noChangeAspect="1"/>
          </p:cNvPicPr>
          <p:nvPr/>
        </p:nvPicPr>
        <p:blipFill>
          <a:blip r:embed="rId2"/>
          <a:stretch>
            <a:fillRect/>
          </a:stretch>
        </p:blipFill>
        <p:spPr>
          <a:xfrm>
            <a:off x="2419220" y="990600"/>
            <a:ext cx="4302398" cy="4366613"/>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4" name="Picture 3">
            <a:extLst>
              <a:ext uri="{FF2B5EF4-FFF2-40B4-BE49-F238E27FC236}">
                <a16:creationId xmlns:a16="http://schemas.microsoft.com/office/drawing/2014/main" id="{A2058D63-B67E-4E7C-CB13-32A86D9391EF}"/>
              </a:ext>
            </a:extLst>
          </p:cNvPr>
          <p:cNvPicPr>
            <a:picLocks noChangeAspect="1"/>
          </p:cNvPicPr>
          <p:nvPr/>
        </p:nvPicPr>
        <p:blipFill>
          <a:blip r:embed="rId2"/>
          <a:stretch>
            <a:fillRect/>
          </a:stretch>
        </p:blipFill>
        <p:spPr>
          <a:xfrm>
            <a:off x="1752600" y="1066800"/>
            <a:ext cx="5638800" cy="50101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5" name="Picture 4">
            <a:extLst>
              <a:ext uri="{FF2B5EF4-FFF2-40B4-BE49-F238E27FC236}">
                <a16:creationId xmlns:a16="http://schemas.microsoft.com/office/drawing/2014/main" id="{C7B17C69-546B-9D60-ABA4-80E4F7642BFF}"/>
              </a:ext>
            </a:extLst>
          </p:cNvPr>
          <p:cNvPicPr>
            <a:picLocks noChangeAspect="1"/>
          </p:cNvPicPr>
          <p:nvPr/>
        </p:nvPicPr>
        <p:blipFill>
          <a:blip r:embed="rId2"/>
          <a:stretch>
            <a:fillRect/>
          </a:stretch>
        </p:blipFill>
        <p:spPr>
          <a:xfrm>
            <a:off x="1095375" y="1202487"/>
            <a:ext cx="69532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3" name="Picture 2">
            <a:extLst>
              <a:ext uri="{FF2B5EF4-FFF2-40B4-BE49-F238E27FC236}">
                <a16:creationId xmlns:a16="http://schemas.microsoft.com/office/drawing/2014/main" id="{293E3EF2-E692-1AD3-402E-A31830C4707C}"/>
              </a:ext>
            </a:extLst>
          </p:cNvPr>
          <p:cNvPicPr>
            <a:picLocks noChangeAspect="1"/>
          </p:cNvPicPr>
          <p:nvPr/>
        </p:nvPicPr>
        <p:blipFill>
          <a:blip r:embed="rId2"/>
          <a:stretch>
            <a:fillRect/>
          </a:stretch>
        </p:blipFill>
        <p:spPr>
          <a:xfrm>
            <a:off x="2743200" y="381000"/>
            <a:ext cx="3657600" cy="5682343"/>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4" name="Picture 3">
            <a:extLst>
              <a:ext uri="{FF2B5EF4-FFF2-40B4-BE49-F238E27FC236}">
                <a16:creationId xmlns:a16="http://schemas.microsoft.com/office/drawing/2014/main" id="{A07E0CD1-508B-1FFE-8834-53896AC28294}"/>
              </a:ext>
            </a:extLst>
          </p:cNvPr>
          <p:cNvPicPr>
            <a:picLocks noChangeAspect="1"/>
          </p:cNvPicPr>
          <p:nvPr/>
        </p:nvPicPr>
        <p:blipFill>
          <a:blip r:embed="rId2"/>
          <a:stretch>
            <a:fillRect/>
          </a:stretch>
        </p:blipFill>
        <p:spPr>
          <a:xfrm>
            <a:off x="2736683" y="1176338"/>
            <a:ext cx="3670632" cy="4505324"/>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4" name="Picture 3">
            <a:extLst>
              <a:ext uri="{FF2B5EF4-FFF2-40B4-BE49-F238E27FC236}">
                <a16:creationId xmlns:a16="http://schemas.microsoft.com/office/drawing/2014/main" id="{AF2BF6FE-C90D-20CD-5783-933355322F6B}"/>
              </a:ext>
            </a:extLst>
          </p:cNvPr>
          <p:cNvPicPr>
            <a:picLocks noChangeAspect="1"/>
          </p:cNvPicPr>
          <p:nvPr/>
        </p:nvPicPr>
        <p:blipFill>
          <a:blip r:embed="rId2"/>
          <a:stretch>
            <a:fillRect/>
          </a:stretch>
        </p:blipFill>
        <p:spPr>
          <a:xfrm>
            <a:off x="1900237" y="1202487"/>
            <a:ext cx="5343525" cy="48196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4" name="Picture 3">
            <a:extLst>
              <a:ext uri="{FF2B5EF4-FFF2-40B4-BE49-F238E27FC236}">
                <a16:creationId xmlns:a16="http://schemas.microsoft.com/office/drawing/2014/main" id="{740CBEF4-42C2-024A-FC03-2F45C5914826}"/>
              </a:ext>
            </a:extLst>
          </p:cNvPr>
          <p:cNvPicPr>
            <a:picLocks noChangeAspect="1"/>
          </p:cNvPicPr>
          <p:nvPr/>
        </p:nvPicPr>
        <p:blipFill>
          <a:blip r:embed="rId2"/>
          <a:stretch>
            <a:fillRect/>
          </a:stretch>
        </p:blipFill>
        <p:spPr>
          <a:xfrm>
            <a:off x="976312" y="1260474"/>
            <a:ext cx="7191375"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3" name="Picture 2">
            <a:extLst>
              <a:ext uri="{FF2B5EF4-FFF2-40B4-BE49-F238E27FC236}">
                <a16:creationId xmlns:a16="http://schemas.microsoft.com/office/drawing/2014/main" id="{C7F1E6F0-178E-EBC2-E288-938023FDBFF3}"/>
              </a:ext>
            </a:extLst>
          </p:cNvPr>
          <p:cNvPicPr>
            <a:picLocks noChangeAspect="1"/>
          </p:cNvPicPr>
          <p:nvPr/>
        </p:nvPicPr>
        <p:blipFill>
          <a:blip r:embed="rId2"/>
          <a:stretch>
            <a:fillRect/>
          </a:stretch>
        </p:blipFill>
        <p:spPr>
          <a:xfrm>
            <a:off x="2781300" y="533400"/>
            <a:ext cx="3581399" cy="5546052"/>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4" name="Picture 3">
            <a:extLst>
              <a:ext uri="{FF2B5EF4-FFF2-40B4-BE49-F238E27FC236}">
                <a16:creationId xmlns:a16="http://schemas.microsoft.com/office/drawing/2014/main" id="{4E315086-E481-7CF6-FF82-65F0B6E2AC0D}"/>
              </a:ext>
            </a:extLst>
          </p:cNvPr>
          <p:cNvPicPr>
            <a:picLocks noChangeAspect="1"/>
          </p:cNvPicPr>
          <p:nvPr/>
        </p:nvPicPr>
        <p:blipFill>
          <a:blip r:embed="rId2"/>
          <a:stretch>
            <a:fillRect/>
          </a:stretch>
        </p:blipFill>
        <p:spPr>
          <a:xfrm>
            <a:off x="1982088" y="1143000"/>
            <a:ext cx="5179821" cy="4496467"/>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4" name="Picture 3">
            <a:extLst>
              <a:ext uri="{FF2B5EF4-FFF2-40B4-BE49-F238E27FC236}">
                <a16:creationId xmlns:a16="http://schemas.microsoft.com/office/drawing/2014/main" id="{62C3864E-34E4-0274-BEF0-7DBFEC4F2BFA}"/>
              </a:ext>
            </a:extLst>
          </p:cNvPr>
          <p:cNvPicPr>
            <a:picLocks noChangeAspect="1"/>
          </p:cNvPicPr>
          <p:nvPr/>
        </p:nvPicPr>
        <p:blipFill>
          <a:blip r:embed="rId2"/>
          <a:stretch>
            <a:fillRect/>
          </a:stretch>
        </p:blipFill>
        <p:spPr>
          <a:xfrm>
            <a:off x="1590036" y="1196137"/>
            <a:ext cx="5962650" cy="48196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August 18</a:t>
            </a:r>
            <a:r>
              <a:rPr lang="en-US" sz="2400" baseline="30000" dirty="0"/>
              <a:t>th</a:t>
            </a:r>
            <a:r>
              <a:rPr lang="en-US" sz="2400" dirty="0"/>
              <a:t>,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5" name="Picture 4">
            <a:extLst>
              <a:ext uri="{FF2B5EF4-FFF2-40B4-BE49-F238E27FC236}">
                <a16:creationId xmlns:a16="http://schemas.microsoft.com/office/drawing/2014/main" id="{2020B15F-985F-A932-20DF-60D084A6C455}"/>
              </a:ext>
            </a:extLst>
          </p:cNvPr>
          <p:cNvPicPr>
            <a:picLocks noChangeAspect="1"/>
          </p:cNvPicPr>
          <p:nvPr/>
        </p:nvPicPr>
        <p:blipFill>
          <a:blip r:embed="rId2"/>
          <a:stretch>
            <a:fillRect/>
          </a:stretch>
        </p:blipFill>
        <p:spPr>
          <a:xfrm>
            <a:off x="1143000" y="1202487"/>
            <a:ext cx="6858000"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3" name="Picture 2">
            <a:extLst>
              <a:ext uri="{FF2B5EF4-FFF2-40B4-BE49-F238E27FC236}">
                <a16:creationId xmlns:a16="http://schemas.microsoft.com/office/drawing/2014/main" id="{E1543FC4-9571-ECD7-C72C-696E62A60BB8}"/>
              </a:ext>
            </a:extLst>
          </p:cNvPr>
          <p:cNvPicPr>
            <a:picLocks noChangeAspect="1"/>
          </p:cNvPicPr>
          <p:nvPr/>
        </p:nvPicPr>
        <p:blipFill>
          <a:blip r:embed="rId2"/>
          <a:stretch>
            <a:fillRect/>
          </a:stretch>
        </p:blipFill>
        <p:spPr>
          <a:xfrm>
            <a:off x="2718175" y="304800"/>
            <a:ext cx="3707650" cy="5791200"/>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4" name="Picture 3">
            <a:extLst>
              <a:ext uri="{FF2B5EF4-FFF2-40B4-BE49-F238E27FC236}">
                <a16:creationId xmlns:a16="http://schemas.microsoft.com/office/drawing/2014/main" id="{81869912-8499-0835-93E6-EEFEEE268A30}"/>
              </a:ext>
            </a:extLst>
          </p:cNvPr>
          <p:cNvPicPr>
            <a:picLocks noChangeAspect="1"/>
          </p:cNvPicPr>
          <p:nvPr/>
        </p:nvPicPr>
        <p:blipFill>
          <a:blip r:embed="rId2"/>
          <a:stretch>
            <a:fillRect/>
          </a:stretch>
        </p:blipFill>
        <p:spPr>
          <a:xfrm>
            <a:off x="1977753" y="1600200"/>
            <a:ext cx="4450878" cy="2895600"/>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3" name="Picture 2">
            <a:extLst>
              <a:ext uri="{FF2B5EF4-FFF2-40B4-BE49-F238E27FC236}">
                <a16:creationId xmlns:a16="http://schemas.microsoft.com/office/drawing/2014/main" id="{A19CB1F2-5ED0-E03E-F104-6B59BD5EB2B3}"/>
              </a:ext>
            </a:extLst>
          </p:cNvPr>
          <p:cNvPicPr>
            <a:picLocks noChangeAspect="1"/>
          </p:cNvPicPr>
          <p:nvPr/>
        </p:nvPicPr>
        <p:blipFill>
          <a:blip r:embed="rId2"/>
          <a:stretch>
            <a:fillRect/>
          </a:stretch>
        </p:blipFill>
        <p:spPr>
          <a:xfrm>
            <a:off x="2090737" y="1182118"/>
            <a:ext cx="4962525"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3" name="Picture 2">
            <a:extLst>
              <a:ext uri="{FF2B5EF4-FFF2-40B4-BE49-F238E27FC236}">
                <a16:creationId xmlns:a16="http://schemas.microsoft.com/office/drawing/2014/main" id="{FB7F64CE-73D5-D9F7-1181-B35C8B1B71A0}"/>
              </a:ext>
            </a:extLst>
          </p:cNvPr>
          <p:cNvPicPr>
            <a:picLocks noChangeAspect="1"/>
          </p:cNvPicPr>
          <p:nvPr/>
        </p:nvPicPr>
        <p:blipFill>
          <a:blip r:embed="rId2"/>
          <a:stretch>
            <a:fillRect/>
          </a:stretch>
        </p:blipFill>
        <p:spPr>
          <a:xfrm>
            <a:off x="1123947" y="1105824"/>
            <a:ext cx="6896100"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76,669 in June 2025, up from a May 2025 posting count of 71,104.</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(15,076 postings), </a:t>
            </a:r>
            <a:r>
              <a:rPr lang="en-US" sz="1900" b="1" dirty="0"/>
              <a:t>Retail Trade </a:t>
            </a:r>
            <a:r>
              <a:rPr lang="en-US" sz="1900" dirty="0"/>
              <a:t>(8,369 posting), </a:t>
            </a:r>
            <a:r>
              <a:rPr lang="en-US" sz="1900" b="1" dirty="0"/>
              <a:t>Manufacturing </a:t>
            </a:r>
            <a:r>
              <a:rPr lang="en-US" sz="1900" dirty="0"/>
              <a:t>(5,808 postings), and </a:t>
            </a:r>
            <a:r>
              <a:rPr lang="en-US" sz="1900" b="1" dirty="0"/>
              <a:t> Professional, Scientific, &amp; Technical Occupations </a:t>
            </a:r>
          </a:p>
          <a:p>
            <a:r>
              <a:rPr lang="en-US" sz="1900" dirty="0"/>
              <a:t>(4,708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(4,336 postings), </a:t>
            </a:r>
            <a:r>
              <a:rPr lang="en-US" sz="1900" b="1" dirty="0"/>
              <a:t>Retail Salespersons </a:t>
            </a:r>
            <a:r>
              <a:rPr lang="en-US" sz="1900" dirty="0"/>
              <a:t>(2,634 postings),</a:t>
            </a:r>
            <a:r>
              <a:rPr lang="en-US" sz="1900" b="1" dirty="0"/>
              <a:t> Home Health &amp; Personal Care Aides </a:t>
            </a:r>
            <a:r>
              <a:rPr lang="en-US" sz="1900" dirty="0"/>
              <a:t>(2,473 postings), and </a:t>
            </a:r>
            <a:r>
              <a:rPr lang="en-US" sz="1900" b="1" dirty="0"/>
              <a:t>Supervisors of Retail Sales Workers </a:t>
            </a:r>
            <a:r>
              <a:rPr lang="en-US" sz="1900" dirty="0"/>
              <a:t>(1,506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5" name="Picture 4">
            <a:extLst>
              <a:ext uri="{FF2B5EF4-FFF2-40B4-BE49-F238E27FC236}">
                <a16:creationId xmlns:a16="http://schemas.microsoft.com/office/drawing/2014/main" id="{0435594D-3C77-99BE-7C1E-6AC32F839ABC}"/>
              </a:ext>
            </a:extLst>
          </p:cNvPr>
          <p:cNvPicPr>
            <a:picLocks noChangeAspect="1"/>
          </p:cNvPicPr>
          <p:nvPr/>
        </p:nvPicPr>
        <p:blipFill>
          <a:blip r:embed="rId2"/>
          <a:stretch>
            <a:fillRect/>
          </a:stretch>
        </p:blipFill>
        <p:spPr>
          <a:xfrm>
            <a:off x="488409" y="1295400"/>
            <a:ext cx="8167181" cy="38100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7" name="Picture 6">
            <a:extLst>
              <a:ext uri="{FF2B5EF4-FFF2-40B4-BE49-F238E27FC236}">
                <a16:creationId xmlns:a16="http://schemas.microsoft.com/office/drawing/2014/main" id="{3D54080A-E176-BE63-066D-A4896405C9A0}"/>
              </a:ext>
            </a:extLst>
          </p:cNvPr>
          <p:cNvPicPr>
            <a:picLocks noChangeAspect="1"/>
          </p:cNvPicPr>
          <p:nvPr/>
        </p:nvPicPr>
        <p:blipFill>
          <a:blip r:embed="rId2"/>
          <a:stretch>
            <a:fillRect/>
          </a:stretch>
        </p:blipFill>
        <p:spPr>
          <a:xfrm>
            <a:off x="647697" y="1184455"/>
            <a:ext cx="7848600" cy="4391025"/>
          </a:xfrm>
          <a:prstGeom prst="rect">
            <a:avLst/>
          </a:prstGeom>
        </p:spPr>
      </p:pic>
      <p:pic>
        <p:nvPicPr>
          <p:cNvPr id="3" name="Picture 2">
            <a:extLst>
              <a:ext uri="{FF2B5EF4-FFF2-40B4-BE49-F238E27FC236}">
                <a16:creationId xmlns:a16="http://schemas.microsoft.com/office/drawing/2014/main" id="{950987A2-2F6B-22A3-56AF-268B086DB402}"/>
              </a:ext>
            </a:extLst>
          </p:cNvPr>
          <p:cNvPicPr>
            <a:picLocks noChangeAspect="1"/>
          </p:cNvPicPr>
          <p:nvPr/>
        </p:nvPicPr>
        <p:blipFill>
          <a:blip r:embed="rId3"/>
          <a:stretch>
            <a:fillRect/>
          </a:stretch>
        </p:blipFill>
        <p:spPr>
          <a:xfrm>
            <a:off x="400050" y="1233487"/>
            <a:ext cx="8343900" cy="439102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2" name="Picture 1">
            <a:extLst>
              <a:ext uri="{FF2B5EF4-FFF2-40B4-BE49-F238E27FC236}">
                <a16:creationId xmlns:a16="http://schemas.microsoft.com/office/drawing/2014/main" id="{D49F0C90-2424-1A9C-3E51-F2B91CCD436A}"/>
              </a:ext>
            </a:extLst>
          </p:cNvPr>
          <p:cNvPicPr>
            <a:picLocks noChangeAspect="1"/>
          </p:cNvPicPr>
          <p:nvPr/>
        </p:nvPicPr>
        <p:blipFill>
          <a:blip r:embed="rId2"/>
          <a:stretch>
            <a:fillRect/>
          </a:stretch>
        </p:blipFill>
        <p:spPr>
          <a:xfrm>
            <a:off x="2861687" y="126081"/>
            <a:ext cx="3420626" cy="6179931"/>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8" name="Picture 7">
            <a:extLst>
              <a:ext uri="{FF2B5EF4-FFF2-40B4-BE49-F238E27FC236}">
                <a16:creationId xmlns:a16="http://schemas.microsoft.com/office/drawing/2014/main" id="{58BA1AB0-B125-4D2F-6915-9D7260DEC675}"/>
              </a:ext>
            </a:extLst>
          </p:cNvPr>
          <p:cNvPicPr>
            <a:picLocks noChangeAspect="1"/>
          </p:cNvPicPr>
          <p:nvPr/>
        </p:nvPicPr>
        <p:blipFill>
          <a:blip r:embed="rId2"/>
          <a:stretch>
            <a:fillRect/>
          </a:stretch>
        </p:blipFill>
        <p:spPr>
          <a:xfrm>
            <a:off x="1743074" y="914400"/>
            <a:ext cx="5657850" cy="4819650"/>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53F5FF-5616-48D3-B72D-C299869A7431}">
  <ds:schemaRefs>
    <ds:schemaRef ds:uri="http://schemas.microsoft.com/office/2006/metadata/properties"/>
    <ds:schemaRef ds:uri="c867d1a5-5827-4927-b797-91c0fe867b8f"/>
    <ds:schemaRef ds:uri="http://schemas.microsoft.com/office/2006/documentManagement/types"/>
    <ds:schemaRef ds:uri="http://purl.org/dc/terms/"/>
    <ds:schemaRef ds:uri="http://schemas.microsoft.com/sharepoint/v3"/>
    <ds:schemaRef ds:uri="http://purl.org/dc/dcmitype/"/>
    <ds:schemaRef ds:uri="26e7f4b6-3714-4cf5-b0ae-a47b16f23eba"/>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50D5221-E873-45D9-86C4-6FD106B7F725}">
  <ds:schemaRefs>
    <ds:schemaRef ds:uri="http://schemas.microsoft.com/sharepoint/v3/contenttype/forms"/>
  </ds:schemaRefs>
</ds:datastoreItem>
</file>

<file path=customXml/itemProps3.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107651</TotalTime>
  <Words>1461</Words>
  <Application>Microsoft Office PowerPoint</Application>
  <PresentationFormat>On-screen Show (4:3)</PresentationFormat>
  <Paragraphs>169</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1649</cp:revision>
  <cp:lastPrinted>2025-03-20T20:04:05Z</cp:lastPrinted>
  <dcterms:created xsi:type="dcterms:W3CDTF">2016-10-12T17:47:24Z</dcterms:created>
  <dcterms:modified xsi:type="dcterms:W3CDTF">2025-07-16T19:31:00Z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